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1" r:id="rId2"/>
  </p:sldMasterIdLst>
  <p:notesMasterIdLst>
    <p:notesMasterId r:id="rId32"/>
  </p:notesMasterIdLst>
  <p:sldIdLst>
    <p:sldId id="297" r:id="rId3"/>
    <p:sldId id="322" r:id="rId4"/>
    <p:sldId id="319" r:id="rId5"/>
    <p:sldId id="320" r:id="rId6"/>
    <p:sldId id="315" r:id="rId7"/>
    <p:sldId id="306" r:id="rId8"/>
    <p:sldId id="317" r:id="rId9"/>
    <p:sldId id="318" r:id="rId10"/>
    <p:sldId id="258" r:id="rId11"/>
    <p:sldId id="283" r:id="rId12"/>
    <p:sldId id="262" r:id="rId13"/>
    <p:sldId id="260" r:id="rId14"/>
    <p:sldId id="324" r:id="rId15"/>
    <p:sldId id="325" r:id="rId16"/>
    <p:sldId id="326" r:id="rId17"/>
    <p:sldId id="327" r:id="rId18"/>
    <p:sldId id="335" r:id="rId19"/>
    <p:sldId id="299" r:id="rId20"/>
    <p:sldId id="300" r:id="rId21"/>
    <p:sldId id="329" r:id="rId22"/>
    <p:sldId id="330" r:id="rId23"/>
    <p:sldId id="301" r:id="rId24"/>
    <p:sldId id="302" r:id="rId25"/>
    <p:sldId id="336" r:id="rId26"/>
    <p:sldId id="333" r:id="rId27"/>
    <p:sldId id="269" r:id="rId28"/>
    <p:sldId id="309" r:id="rId29"/>
    <p:sldId id="337" r:id="rId30"/>
    <p:sldId id="308" r:id="rId31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18" Type="http://schemas.openxmlformats.org/officeDocument/2006/relationships/image" Target="../media/image4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emf"/><Relationship Id="rId16" Type="http://schemas.openxmlformats.org/officeDocument/2006/relationships/image" Target="../media/image46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19" Type="http://schemas.openxmlformats.org/officeDocument/2006/relationships/image" Target="../media/image49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F08FCC-EA25-4545-B20F-7201719DAA1D}" type="datetimeFigureOut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2729" tIns="46365" rIns="92729" bIns="463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B1D2A3-1691-4BC3-B419-8A7EB1E0F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6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BDB07-2033-4363-B2BF-3967480A803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E1756-45EA-414C-832E-54DC30E1B6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6485B-FF21-48B7-B56E-B118000B387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CB329-A940-4870-85F2-C1B1D44A2B1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FDA82-D1C8-4900-BE41-6B5461C78E7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66988-A73F-483D-90FF-53D1C046CD2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4850"/>
            <a:ext cx="4683125" cy="35115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51985"/>
            <a:ext cx="5140960" cy="421767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B0E54-AD75-41C8-8589-52CA9EF5820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EA37F-84F0-4CCD-9F05-7AAA7434218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D2A3-1691-4BC3-B419-8A7EB1E0F7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6665F-A30D-4E5D-813E-6B0E2A7F087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68A70-EDF2-413C-B4B4-2561FC9443D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51985"/>
            <a:ext cx="5140960" cy="421767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55CFB-AF28-4631-9321-B29F6E2EC9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51985"/>
            <a:ext cx="5140960" cy="421767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D0D7-8FEE-4555-A28A-6C834479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95BF-8B84-4835-BBA1-214CCB3F2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3638A-22A9-4275-867F-0FAE6E10C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9" Type="http://schemas.openxmlformats.org/officeDocument/2006/relationships/oleObject" Target="../embeddings/oleObject19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45.emf"/><Relationship Id="rId42" Type="http://schemas.openxmlformats.org/officeDocument/2006/relationships/image" Target="../media/image49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47.e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40.emf"/><Relationship Id="rId32" Type="http://schemas.openxmlformats.org/officeDocument/2006/relationships/image" Target="../media/image44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48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2.emf"/><Relationship Id="rId36" Type="http://schemas.openxmlformats.org/officeDocument/2006/relationships/image" Target="../media/image46.emf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50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43.emf"/><Relationship Id="rId35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0.e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Wellness Seminar</a:t>
            </a:r>
            <a:br>
              <a:rPr lang="en-US" dirty="0" smtClean="0"/>
            </a:br>
            <a:r>
              <a:rPr lang="en-US" dirty="0" smtClean="0"/>
              <a:t>Carolina Nutrition</a:t>
            </a:r>
          </a:p>
        </p:txBody>
      </p:sp>
      <p:sp>
        <p:nvSpPr>
          <p:cNvPr id="61444" name="Rectangle 4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64008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YOUR NAME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Wellness Coach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Helping you reach your goals!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800" b="1" dirty="0" smtClean="0"/>
          </a:p>
          <a:p>
            <a:pPr>
              <a:lnSpc>
                <a:spcPct val="80000"/>
              </a:lnSpc>
            </a:pPr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4" descr="63662US_PRD_StarbucksVsF1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152400"/>
            <a:ext cx="8477250" cy="6364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Living on Coffee??  Soda??</a:t>
            </a:r>
          </a:p>
        </p:txBody>
      </p:sp>
      <p:pic>
        <p:nvPicPr>
          <p:cNvPr id="12292" name="Picture 4" descr="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33238"/>
            <a:ext cx="6248400" cy="52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Brad Harris\My Documents\Herbalife Training\!cid_000801c60c9d$5ad0f400$01fea8c0@your2s4kn5k0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4229263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Is this how you weigh yourself?</a:t>
            </a:r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o sa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17046"/>
            <a:ext cx="4038600" cy="4292271"/>
          </a:xfrm>
          <a:noFill/>
        </p:spPr>
      </p:pic>
      <p:pic>
        <p:nvPicPr>
          <p:cNvPr id="23650" name="Picture 98" descr="Grupos alimentici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24200" y="4572000"/>
            <a:ext cx="2133600" cy="1981200"/>
          </a:xfrm>
          <a:noFill/>
        </p:spPr>
      </p:pic>
      <p:graphicFrame>
        <p:nvGraphicFramePr>
          <p:cNvPr id="11268" name="Group 4"/>
          <p:cNvGraphicFramePr>
            <a:graphicFrameLocks noGrp="1"/>
          </p:cNvGraphicFramePr>
          <p:nvPr>
            <p:ph sz="quarter" idx="3"/>
          </p:nvPr>
        </p:nvGraphicFramePr>
        <p:xfrm>
          <a:off x="5410200" y="457200"/>
          <a:ext cx="3505200" cy="6163637"/>
        </p:xfrm>
        <a:graphic>
          <a:graphicData uri="http://schemas.openxmlformats.org/drawingml/2006/table">
            <a:tbl>
              <a:tblPr/>
              <a:tblGrid>
                <a:gridCol w="1193800"/>
                <a:gridCol w="1117600"/>
                <a:gridCol w="11938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Necessity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Consumption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Calories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1,500-1,750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3,000-5,000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Proteins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100-150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35-45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Carbohydrates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270-315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450-750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Fats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60-70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120-200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Cholesterol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500-1,000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Fiber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25-35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8-15 gr.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5,000 u.i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100-500 u.i.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0-20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B1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1.5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0.5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B2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1.7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0.5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Niacin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B6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0.5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Folic Acid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B12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1-3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Calcium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1,200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300-600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Phosphate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1,200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Iron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16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8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Magnesium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Salt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20,000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Potassium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3,500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3,000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Zinc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7 mg.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 rot="1779374">
            <a:off x="3581400" y="3505200"/>
            <a:ext cx="1676400" cy="762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9900"/>
                </a:solidFill>
                <a:latin typeface="Comic Sans MS" pitchFamily="66" charset="0"/>
              </a:rPr>
              <a:t>Magnesium</a:t>
            </a: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1371600" y="0"/>
            <a:ext cx="64770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WHY ARE WE EATING  INCORRECTLY?</a:t>
            </a:r>
          </a:p>
        </p:txBody>
      </p:sp>
      <p:sp>
        <p:nvSpPr>
          <p:cNvPr id="23652" name="Text Box 100"/>
          <p:cNvSpPr txBox="1">
            <a:spLocks noChangeArrowheads="1"/>
          </p:cNvSpPr>
          <p:nvPr/>
        </p:nvSpPr>
        <p:spPr bwMode="auto">
          <a:xfrm>
            <a:off x="304800" y="533400"/>
            <a:ext cx="5109091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smtClean="0">
                <a:latin typeface="AvantGarde Md BT" pitchFamily="34" charset="0"/>
              </a:rPr>
              <a:t>1. Lack </a:t>
            </a:r>
            <a:r>
              <a:rPr lang="en-US" sz="3600" b="1" dirty="0">
                <a:latin typeface="AvantGarde Md BT" pitchFamily="34" charset="0"/>
              </a:rPr>
              <a:t>of </a:t>
            </a:r>
            <a:r>
              <a:rPr lang="en-US" sz="3600" b="1" dirty="0" smtClean="0">
                <a:latin typeface="AvantGarde Md BT" pitchFamily="34" charset="0"/>
              </a:rPr>
              <a:t>Information</a:t>
            </a:r>
            <a:endParaRPr lang="en-US" sz="3600" b="1" dirty="0">
              <a:latin typeface="AvantGarde Md BT" pitchFamily="34" charset="0"/>
            </a:endParaRPr>
          </a:p>
        </p:txBody>
      </p:sp>
      <p:sp>
        <p:nvSpPr>
          <p:cNvPr id="23653" name="Text Box 101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09F2617-70E0-4CEF-8221-7A27C4B7CBFD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13</a:t>
            </a:fld>
            <a:endParaRPr lang="en-US" sz="2000" b="1">
              <a:latin typeface="Times New Roman" pitchFamily="18" charset="0"/>
            </a:endParaRP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1676400" y="1143000"/>
            <a:ext cx="1447800" cy="762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Comic Sans MS" pitchFamily="66" charset="0"/>
              </a:rPr>
              <a:t>Folic</a:t>
            </a:r>
          </a:p>
          <a:p>
            <a:pPr algn="ctr" eaLnBrk="0" hangingPunct="0"/>
            <a:r>
              <a:rPr lang="en-US" sz="2400" b="1">
                <a:latin typeface="Comic Sans MS" pitchFamily="66" charset="0"/>
              </a:rPr>
              <a:t>Acid !</a:t>
            </a: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 rot="-1454920">
            <a:off x="304800" y="1981200"/>
            <a:ext cx="1447800" cy="609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Calcium ?</a:t>
            </a: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457200" y="3962400"/>
            <a:ext cx="1295400" cy="4572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Iron ?</a:t>
            </a: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457200" y="3352800"/>
            <a:ext cx="1219200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Comic Sans MS" pitchFamily="66" charset="0"/>
              </a:rPr>
              <a:t>Iodine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" descr="1831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886200"/>
            <a:ext cx="2212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743200"/>
            <a:ext cx="4267200" cy="3733800"/>
            <a:chOff x="288" y="1926"/>
            <a:chExt cx="2454" cy="2041"/>
          </a:xfrm>
        </p:grpSpPr>
        <p:sp>
          <p:nvSpPr>
            <p:cNvPr id="3100" name="AutoShape 4"/>
            <p:cNvSpPr>
              <a:spLocks noChangeArrowheads="1"/>
            </p:cNvSpPr>
            <p:nvPr/>
          </p:nvSpPr>
          <p:spPr bwMode="auto">
            <a:xfrm>
              <a:off x="288" y="1968"/>
              <a:ext cx="2403" cy="1930"/>
            </a:xfrm>
            <a:prstGeom prst="cloudCallout">
              <a:avLst>
                <a:gd name="adj1" fmla="val 107759"/>
                <a:gd name="adj2" fmla="val -15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sz="800" b="1">
                <a:latin typeface="Times New Roman" pitchFamily="18" charset="0"/>
              </a:endParaRPr>
            </a:p>
          </p:txBody>
        </p:sp>
        <p:graphicFrame>
          <p:nvGraphicFramePr>
            <p:cNvPr id="3084" name="Object 12"/>
            <p:cNvGraphicFramePr>
              <a:graphicFrameLocks noChangeAspect="1"/>
            </p:cNvGraphicFramePr>
            <p:nvPr/>
          </p:nvGraphicFramePr>
          <p:xfrm>
            <a:off x="546" y="1970"/>
            <a:ext cx="730" cy="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46" name="CorelDRAW" r:id="rId5" imgW="1781640" imgH="1843200" progId="">
                    <p:embed/>
                  </p:oleObj>
                </mc:Choice>
                <mc:Fallback>
                  <p:oleObj name="CorelDRAW" r:id="rId5" imgW="1781640" imgH="18432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" y="1970"/>
                          <a:ext cx="730" cy="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" name="Object 13"/>
            <p:cNvGraphicFramePr>
              <a:graphicFrameLocks noChangeAspect="1"/>
            </p:cNvGraphicFramePr>
            <p:nvPr/>
          </p:nvGraphicFramePr>
          <p:xfrm>
            <a:off x="323" y="3023"/>
            <a:ext cx="577" cy="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47" name="CorelDRAW" r:id="rId7" imgW="1038960" imgH="1521360" progId="">
                    <p:embed/>
                  </p:oleObj>
                </mc:Choice>
                <mc:Fallback>
                  <p:oleObj name="CorelDRAW" r:id="rId7" imgW="1038960" imgH="152136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3023"/>
                          <a:ext cx="577" cy="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" name="Object 14"/>
            <p:cNvGraphicFramePr>
              <a:graphicFrameLocks noChangeAspect="1"/>
            </p:cNvGraphicFramePr>
            <p:nvPr/>
          </p:nvGraphicFramePr>
          <p:xfrm>
            <a:off x="1391" y="1926"/>
            <a:ext cx="890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48" name="CorelDRAW" r:id="rId9" imgW="2057400" imgH="1189800" progId="">
                    <p:embed/>
                  </p:oleObj>
                </mc:Choice>
                <mc:Fallback>
                  <p:oleObj name="CorelDRAW" r:id="rId9" imgW="2057400" imgH="118980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1926"/>
                          <a:ext cx="890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" name="Object 15"/>
            <p:cNvGraphicFramePr>
              <a:graphicFrameLocks noChangeAspect="1"/>
            </p:cNvGraphicFramePr>
            <p:nvPr/>
          </p:nvGraphicFramePr>
          <p:xfrm>
            <a:off x="1035" y="3462"/>
            <a:ext cx="890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49" name="CorelDRAW" r:id="rId11" imgW="1363680" imgH="785160" progId="">
                    <p:embed/>
                  </p:oleObj>
                </mc:Choice>
                <mc:Fallback>
                  <p:oleObj name="CorelDRAW" r:id="rId11" imgW="1363680" imgH="7851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" y="3462"/>
                          <a:ext cx="890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1302" y="2277"/>
            <a:ext cx="814" cy="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0" name="CorelDRAW" r:id="rId13" imgW="2755800" imgH="2770560" progId="">
                    <p:embed/>
                  </p:oleObj>
                </mc:Choice>
                <mc:Fallback>
                  <p:oleObj name="CorelDRAW" r:id="rId13" imgW="2755800" imgH="277056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2" y="2277"/>
                          <a:ext cx="814" cy="8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9" name="Object 17"/>
            <p:cNvGraphicFramePr>
              <a:graphicFrameLocks noChangeAspect="1"/>
            </p:cNvGraphicFramePr>
            <p:nvPr/>
          </p:nvGraphicFramePr>
          <p:xfrm>
            <a:off x="2003" y="2310"/>
            <a:ext cx="739" cy="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1" name="CorelDRAW" r:id="rId15" imgW="2373840" imgH="2769840" progId="">
                    <p:embed/>
                  </p:oleObj>
                </mc:Choice>
                <mc:Fallback>
                  <p:oleObj name="CorelDRAW" r:id="rId15" imgW="2373840" imgH="276984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3" y="2310"/>
                          <a:ext cx="739" cy="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18"/>
            <p:cNvGraphicFramePr>
              <a:graphicFrameLocks noChangeAspect="1"/>
            </p:cNvGraphicFramePr>
            <p:nvPr/>
          </p:nvGraphicFramePr>
          <p:xfrm>
            <a:off x="1792" y="3154"/>
            <a:ext cx="801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2" name="CorelDRAW" r:id="rId17" imgW="1322280" imgH="1043640" progId="">
                    <p:embed/>
                  </p:oleObj>
                </mc:Choice>
                <mc:Fallback>
                  <p:oleObj name="CorelDRAW" r:id="rId17" imgW="1322280" imgH="104364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2" y="3154"/>
                          <a:ext cx="801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768" y="2496"/>
            <a:ext cx="642" cy="1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3" name="CorelDRAW" r:id="rId19" imgW="1241640" imgH="2013840" progId="">
                    <p:embed/>
                  </p:oleObj>
                </mc:Choice>
                <mc:Fallback>
                  <p:oleObj name="CorelDRAW" r:id="rId19" imgW="1241640" imgH="201384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496"/>
                          <a:ext cx="642" cy="1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1213" y="2891"/>
            <a:ext cx="1068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4" name="CorelDRAW" r:id="rId21" imgW="2584440" imgH="1263600" progId="">
                    <p:embed/>
                  </p:oleObj>
                </mc:Choice>
                <mc:Fallback>
                  <p:oleObj name="CorelDRAW" r:id="rId21" imgW="2584440" imgH="1263600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3" y="2891"/>
                          <a:ext cx="1068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48200" y="533400"/>
            <a:ext cx="3287713" cy="3048000"/>
            <a:chOff x="2534" y="336"/>
            <a:chExt cx="2417" cy="2112"/>
          </a:xfrm>
        </p:grpSpPr>
        <p:sp>
          <p:nvSpPr>
            <p:cNvPr id="3099" name="AutoShape 15"/>
            <p:cNvSpPr>
              <a:spLocks noChangeArrowheads="1"/>
            </p:cNvSpPr>
            <p:nvPr/>
          </p:nvSpPr>
          <p:spPr bwMode="auto">
            <a:xfrm>
              <a:off x="2640" y="576"/>
              <a:ext cx="2208" cy="1584"/>
            </a:xfrm>
            <a:prstGeom prst="cloudCallout">
              <a:avLst>
                <a:gd name="adj1" fmla="val 24139"/>
                <a:gd name="adj2" fmla="val 93435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sz="800" b="1">
                <a:latin typeface="Times New Roman" pitchFamily="18" charset="0"/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679" y="528"/>
            <a:ext cx="54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5" name="CorelDRAW" r:id="rId23" imgW="936720" imgH="1105560" progId="">
                    <p:embed/>
                  </p:oleObj>
                </mc:Choice>
                <mc:Fallback>
                  <p:oleObj name="CorelDRAW" r:id="rId23" imgW="936720" imgH="11055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528"/>
                          <a:ext cx="541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173" y="336"/>
            <a:ext cx="1084" cy="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6" name="CorelDRAW" r:id="rId25" imgW="1157040" imgH="919080" progId="">
                    <p:embed/>
                  </p:oleObj>
                </mc:Choice>
                <mc:Fallback>
                  <p:oleObj name="CorelDRAW" r:id="rId25" imgW="1157040" imgH="91908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" y="336"/>
                          <a:ext cx="1084" cy="6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2534" y="1104"/>
            <a:ext cx="670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7" name="CorelDRAW" r:id="rId27" imgW="1549800" imgH="1243800" progId="">
                    <p:embed/>
                  </p:oleObj>
                </mc:Choice>
                <mc:Fallback>
                  <p:oleObj name="CorelDRAW" r:id="rId27" imgW="1549800" imgH="124380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4" y="1104"/>
                          <a:ext cx="670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4038" y="484"/>
            <a:ext cx="640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8" name="CorelDRAW" r:id="rId29" imgW="1470600" imgH="1361880" progId="">
                    <p:embed/>
                  </p:oleObj>
                </mc:Choice>
                <mc:Fallback>
                  <p:oleObj name="CorelDRAW" r:id="rId29" imgW="1470600" imgH="136188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" y="484"/>
                          <a:ext cx="640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248" y="1718"/>
            <a:ext cx="877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9" name="CorelDRAW" r:id="rId31" imgW="1523520" imgH="1631520" progId="">
                    <p:embed/>
                  </p:oleObj>
                </mc:Choice>
                <mc:Fallback>
                  <p:oleObj name="CorelDRAW" r:id="rId31" imgW="1523520" imgH="163152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" y="1718"/>
                          <a:ext cx="877" cy="7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3624" y="1410"/>
            <a:ext cx="963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60" name="CorelDRAW" r:id="rId33" imgW="1487880" imgH="1004760" progId="">
                    <p:embed/>
                  </p:oleObj>
                </mc:Choice>
                <mc:Fallback>
                  <p:oleObj name="CorelDRAW" r:id="rId33" imgW="1487880" imgH="1004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" y="1410"/>
                          <a:ext cx="963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4113" y="1142"/>
            <a:ext cx="838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61" name="CorelDRAW" r:id="rId35" imgW="1079640" imgH="802440" progId="">
                    <p:embed/>
                  </p:oleObj>
                </mc:Choice>
                <mc:Fallback>
                  <p:oleObj name="CorelDRAW" r:id="rId35" imgW="1079640" imgH="80244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" y="1142"/>
                          <a:ext cx="838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2823" y="1565"/>
            <a:ext cx="540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62" name="CorelDRAW" r:id="rId37" imgW="1194840" imgH="1854360" progId="">
                    <p:embed/>
                  </p:oleObj>
                </mc:Choice>
                <mc:Fallback>
                  <p:oleObj name="CorelDRAW" r:id="rId37" imgW="1194840" imgH="18543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3" y="1565"/>
                          <a:ext cx="540" cy="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2985" y="758"/>
            <a:ext cx="759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63" name="CorelDRAW" r:id="rId39" imgW="2149200" imgH="3484080" progId="">
                    <p:embed/>
                  </p:oleObj>
                </mc:Choice>
                <mc:Fallback>
                  <p:oleObj name="CorelDRAW" r:id="rId39" imgW="2149200" imgH="348408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5" y="758"/>
                          <a:ext cx="759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1"/>
            <p:cNvGraphicFramePr>
              <a:graphicFrameLocks noChangeAspect="1"/>
            </p:cNvGraphicFramePr>
            <p:nvPr/>
          </p:nvGraphicFramePr>
          <p:xfrm>
            <a:off x="3323" y="912"/>
            <a:ext cx="1282" cy="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64" name="CorelDRAW" r:id="rId41" imgW="2658600" imgH="1638720" progId="">
                    <p:embed/>
                  </p:oleObj>
                </mc:Choice>
                <mc:Fallback>
                  <p:oleObj name="CorelDRAW" r:id="rId41" imgW="2658600" imgH="163872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" y="912"/>
                          <a:ext cx="1282" cy="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96" name="Text Box 26"/>
          <p:cNvSpPr txBox="1">
            <a:spLocks noChangeArrowheads="1"/>
          </p:cNvSpPr>
          <p:nvPr/>
        </p:nvSpPr>
        <p:spPr bwMode="auto">
          <a:xfrm>
            <a:off x="304800" y="685800"/>
            <a:ext cx="3108543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atin typeface="AvantGarde Md BT" pitchFamily="34" charset="0"/>
              </a:rPr>
              <a:t>2</a:t>
            </a:r>
            <a:r>
              <a:rPr lang="en-US" sz="3600" b="1" dirty="0" smtClean="0">
                <a:latin typeface="AvantGarde Md BT" pitchFamily="34" charset="0"/>
              </a:rPr>
              <a:t>. </a:t>
            </a:r>
            <a:r>
              <a:rPr lang="en-US" sz="3600" b="1" dirty="0">
                <a:latin typeface="AvantGarde Md BT" pitchFamily="34" charset="0"/>
              </a:rPr>
              <a:t>Bad </a:t>
            </a:r>
            <a:r>
              <a:rPr lang="en-US" sz="3600" b="1" dirty="0" smtClean="0">
                <a:latin typeface="AvantGarde Md BT" pitchFamily="34" charset="0"/>
              </a:rPr>
              <a:t>Habits</a:t>
            </a:r>
            <a:endParaRPr lang="en-US" sz="3600" b="1" dirty="0">
              <a:latin typeface="AvantGarde Md BT" pitchFamily="34" charset="0"/>
            </a:endParaRPr>
          </a:p>
        </p:txBody>
      </p:sp>
      <p:sp>
        <p:nvSpPr>
          <p:cNvPr id="3097" name="Rectangle 27"/>
          <p:cNvSpPr>
            <a:spLocks noChangeArrowheads="1"/>
          </p:cNvSpPr>
          <p:nvPr/>
        </p:nvSpPr>
        <p:spPr bwMode="auto">
          <a:xfrm>
            <a:off x="1371600" y="0"/>
            <a:ext cx="64770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WHY ARE WE EATING INCORRECTLY ?</a:t>
            </a:r>
          </a:p>
        </p:txBody>
      </p:sp>
      <p:sp>
        <p:nvSpPr>
          <p:cNvPr id="3098" name="Text Box 28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FBD252BE-6740-4273-871E-740A9DDF4BDA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14</a:t>
            </a:fld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Comida Rap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79248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762000"/>
            <a:ext cx="2759075" cy="1760538"/>
            <a:chOff x="3696" y="240"/>
            <a:chExt cx="1738" cy="1109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696" y="240"/>
            <a:ext cx="601" cy="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4" name="CorelDRAW" r:id="rId5" imgW="1702440" imgH="2769480" progId="">
                    <p:embed/>
                  </p:oleObj>
                </mc:Choice>
                <mc:Fallback>
                  <p:oleObj name="CorelDRAW" r:id="rId5" imgW="1702440" imgH="276948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40"/>
                          <a:ext cx="601" cy="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3744" y="528"/>
            <a:ext cx="1690" cy="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5" name="CorelDRAW" r:id="rId7" imgW="4608360" imgH="2238120" progId="">
                    <p:embed/>
                  </p:oleObj>
                </mc:Choice>
                <mc:Fallback>
                  <p:oleObj name="CorelDRAW" r:id="rId7" imgW="4608360" imgH="223812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528"/>
                          <a:ext cx="1690" cy="8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2467470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atin typeface="AvantGarde Md BT" pitchFamily="34" charset="0"/>
              </a:rPr>
              <a:t>3</a:t>
            </a:r>
            <a:r>
              <a:rPr lang="en-US" sz="3600" b="1" dirty="0" smtClean="0">
                <a:latin typeface="AvantGarde Md BT" pitchFamily="34" charset="0"/>
              </a:rPr>
              <a:t>. MONEY</a:t>
            </a:r>
            <a:endParaRPr lang="en-US" sz="3600" b="1" dirty="0">
              <a:latin typeface="AvantGarde Md BT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371600" y="0"/>
            <a:ext cx="64770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WHY ARE WE EATING INCORRECTLY 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9C5343BF-C9D7-43CC-A71A-A81F60F4BE93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15</a:t>
            </a:fld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132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2514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1894749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smtClean="0">
                <a:latin typeface="AvantGarde Md BT" pitchFamily="34" charset="0"/>
                <a:cs typeface="Arial" charset="0"/>
              </a:rPr>
              <a:t>4. Time</a:t>
            </a:r>
            <a:r>
              <a:rPr lang="en-US" sz="3600" b="1" dirty="0">
                <a:latin typeface="AvantGarde Md BT" pitchFamily="34" charset="0"/>
                <a:cs typeface="Arial" charset="0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71600" y="0"/>
            <a:ext cx="64770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WHY ARE WE EATING  INCORRECTLY?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8C5810AE-454A-4F85-9110-C21815DF5A26}" type="slidenum">
              <a:rPr lang="en-US" sz="2000" b="1">
                <a:latin typeface="Times New Roman" pitchFamily="18" charset="0"/>
                <a:cs typeface="Arial" charset="0"/>
              </a:rPr>
              <a:pPr algn="ctr" eaLnBrk="0" hangingPunct="0">
                <a:spcBef>
                  <a:spcPct val="50000"/>
                </a:spcBef>
              </a:pPr>
              <a:t>16</a:t>
            </a:fld>
            <a:endParaRPr lang="en-US" sz="2000" b="1">
              <a:latin typeface="Times New Roman" pitchFamily="18" charset="0"/>
              <a:cs typeface="Arial" charset="0"/>
            </a:endParaRPr>
          </a:p>
        </p:txBody>
      </p:sp>
      <p:pic>
        <p:nvPicPr>
          <p:cNvPr id="24582" name="Picture 6" descr="14087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95400"/>
            <a:ext cx="4672013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17136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219200"/>
            <a:ext cx="1863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41313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788" y="1600200"/>
            <a:ext cx="23352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Sobrepoblac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6705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7364413" y="4267200"/>
            <a:ext cx="1171575" cy="20447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Hormones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Antibiotics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Preservatives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Coloring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Wax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Chemical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Gasses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Refrigerated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Others….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362200" y="1828800"/>
          <a:ext cx="16764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CorelDRAW" r:id="rId5" imgW="3084120" imgH="2462040" progId="">
                  <p:embed/>
                </p:oleObj>
              </mc:Choice>
              <mc:Fallback>
                <p:oleObj name="CorelDRAW" r:id="rId5" imgW="3084120" imgH="2462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16764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019800" y="609600"/>
          <a:ext cx="27432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CorelDRAW" r:id="rId7" imgW="3997440" imgH="2017080" progId="">
                  <p:embed/>
                </p:oleObj>
              </mc:Choice>
              <mc:Fallback>
                <p:oleObj name="CorelDRAW" r:id="rId7" imgW="3997440" imgH="2017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09600"/>
                        <a:ext cx="27432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781800" y="1981200"/>
          <a:ext cx="20558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CorelDRAW" r:id="rId9" imgW="2833560" imgH="2941560" progId="">
                  <p:embed/>
                </p:oleObj>
              </mc:Choice>
              <mc:Fallback>
                <p:oleObj name="CorelDRAW" r:id="rId9" imgW="2833560" imgH="2941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981200"/>
                        <a:ext cx="20558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667000" y="6324600"/>
            <a:ext cx="31813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vantGarde Md BT" pitchFamily="34" charset="0"/>
              </a:rPr>
              <a:t>NUTRITIONAL  DEFICENCY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533400"/>
            <a:ext cx="437515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latin typeface="AvantGarde Md BT" pitchFamily="34" charset="0"/>
              </a:rPr>
              <a:t>5.-Over Population.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371600" y="0"/>
            <a:ext cx="64770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WHY ARE WE EATING INCORRECTLY?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291B07A8-D979-45E9-96E6-AB678E530B75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17</a:t>
            </a:fld>
            <a:endParaRPr lang="en-US" sz="2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35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b="1" dirty="0" smtClean="0"/>
              <a:t> Understanding metabolism, </a:t>
            </a:r>
            <a:br>
              <a:rPr lang="en-US" b="1" dirty="0" smtClean="0"/>
            </a:br>
            <a:r>
              <a:rPr lang="en-US" b="1" dirty="0" smtClean="0"/>
              <a:t> a key in good nutrition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39026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rate your body burns fat throughout the day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Every pound of lean body mass burns 14 calories per day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Every pound of body fat burns </a:t>
            </a:r>
            <a:r>
              <a:rPr lang="en-US" dirty="0" smtClean="0"/>
              <a:t>2 </a:t>
            </a:r>
            <a:r>
              <a:rPr lang="en-US" dirty="0" smtClean="0"/>
              <a:t>calories per day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 to increase your metabolism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increase lean body mass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decrease body fat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664797"/>
          </a:xfrm>
        </p:spPr>
        <p:txBody>
          <a:bodyPr/>
          <a:lstStyle/>
          <a:p>
            <a:r>
              <a:rPr lang="en-US" b="1" dirty="0" smtClean="0"/>
              <a:t>So…how do I raise my metabolism?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Exercise &amp; strengthen your muscles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More protein in your diet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More exercise &amp; protein will help you gain lean muscle and lose excess body fat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622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1905000" cy="3352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1941513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6600" b="1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914400"/>
            <a:ext cx="2743200" cy="25146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2000" b="1" i="1">
              <a:latin typeface="AvantGarde Md BT" pitchFamily="34" charset="0"/>
            </a:endParaRP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American </a:t>
            </a: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Medical </a:t>
            </a: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Association</a:t>
            </a:r>
            <a:r>
              <a:rPr lang="en-US" sz="2400" i="1">
                <a:latin typeface="AvantGarde Md BT" pitchFamily="34" charset="0"/>
              </a:rPr>
              <a:t>.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2352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A.M.A.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33825" y="228600"/>
            <a:ext cx="43497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chemeClr val="tx2"/>
                </a:solidFill>
                <a:latin typeface="AvantGarde Md BT" pitchFamily="34" charset="0"/>
                <a:ea typeface="Osaka" charset="-128"/>
              </a:rPr>
              <a:t>Principal causes of</a:t>
            </a:r>
          </a:p>
          <a:p>
            <a:pPr algn="ctr"/>
            <a:r>
              <a:rPr lang="en-US" sz="3600" b="1" u="sng">
                <a:solidFill>
                  <a:schemeClr val="tx2"/>
                </a:solidFill>
                <a:latin typeface="AvantGarde Md BT" pitchFamily="34" charset="0"/>
                <a:ea typeface="Osaka" charset="-128"/>
              </a:rPr>
              <a:t>Premature Deaths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895600" y="5029200"/>
            <a:ext cx="5568950" cy="1373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1">
                <a:latin typeface="Times New Roman" pitchFamily="18" charset="0"/>
              </a:rPr>
              <a:t>“That 50% of these deaths could have been prevented with a </a:t>
            </a:r>
          </a:p>
          <a:p>
            <a:pPr algn="ctr" eaLnBrk="0" hangingPunct="0"/>
            <a:r>
              <a:rPr lang="en-US" sz="2800" b="1" i="1">
                <a:latin typeface="Times New Roman" pitchFamily="18" charset="0"/>
              </a:rPr>
              <a:t>  healthier eating habits ”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581400" y="1752600"/>
            <a:ext cx="3429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Cancer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Heart Attacks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Diabetes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Strokes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BF959DAE-2AD4-48C7-9E08-1637D0D587CA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2</a:t>
            </a:fld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b="1" dirty="0" smtClean="0"/>
              <a:t>Protein Basics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Composed of 22 amino acids (building blocks)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Protein Benefits your diet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Protein helps control hunger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Raises your metabolism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Helps to maintain blood sugar levels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lack of Protein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Loss of muscle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Decrease immunity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Weakening of circulatory &amp; respiratory systems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664797"/>
          </a:xfrm>
        </p:spPr>
        <p:txBody>
          <a:bodyPr/>
          <a:lstStyle/>
          <a:p>
            <a:r>
              <a:rPr lang="en-US" b="1" dirty="0" smtClean="0"/>
              <a:t>Snack Basics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564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Listen to your body’s signals and stay hydrated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Our bodies are designed to need nutrients every 3 to 4 hours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Snacks should include both healthy carbohydrate, such as a fruit or vegetable, AND a protein food or beverage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664797"/>
          </a:xfrm>
        </p:spPr>
        <p:txBody>
          <a:bodyPr/>
          <a:lstStyle/>
          <a:p>
            <a:r>
              <a:rPr lang="en-US" b="1" dirty="0" smtClean="0"/>
              <a:t>Importance of Water</a:t>
            </a:r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60-70% of your body is water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Obesity decreases the percentage of body water – to as low as 45%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8-12 cups of water are lost daily and must be replaced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Thirst is often misinterpreted as hunger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Drink eight 8-oz glasses per day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Overweight people need one additional glass per 25 pounds of excess weight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Drink more if you exercise briskly or it’s hot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Become a “Mover”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up the escalator or bypass the elevator and takes the stairs</a:t>
            </a:r>
          </a:p>
          <a:p>
            <a:r>
              <a:rPr lang="en-US" dirty="0" smtClean="0"/>
              <a:t>Park far from the main entrance and walk</a:t>
            </a:r>
          </a:p>
          <a:p>
            <a:r>
              <a:rPr lang="en-US" dirty="0" smtClean="0"/>
              <a:t>Turn off the TV and walk the dog</a:t>
            </a:r>
          </a:p>
          <a:p>
            <a:r>
              <a:rPr lang="en-US" dirty="0" smtClean="0"/>
              <a:t>Put on lively music while you do housework</a:t>
            </a:r>
          </a:p>
          <a:p>
            <a:r>
              <a:rPr lang="en-US" dirty="0" smtClean="0"/>
              <a:t>A brisk walk can burn up to 100 calories per mile or 300 calories per hour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Know your Numbers:</a:t>
            </a:r>
            <a:endParaRPr lang="en-US" b="1" dirty="0" smtClean="0"/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908215"/>
          </a:xfrm>
        </p:spPr>
        <p:txBody>
          <a:bodyPr/>
          <a:lstStyle/>
          <a:p>
            <a:r>
              <a:rPr lang="en-US" sz="4000" dirty="0" smtClean="0"/>
              <a:t>Blood Pressure</a:t>
            </a:r>
          </a:p>
          <a:p>
            <a:r>
              <a:rPr lang="en-US" sz="4000" dirty="0" smtClean="0"/>
              <a:t>Cholesterol (Good &amp; Bad)</a:t>
            </a:r>
          </a:p>
          <a:p>
            <a:r>
              <a:rPr lang="en-US" sz="4000" dirty="0" smtClean="0"/>
              <a:t>Daily Calorie Needs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4572000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i="1" dirty="0" smtClean="0"/>
              <a:t>Ignorance is NOT Bliss!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92872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329595"/>
          </a:xfrm>
        </p:spPr>
        <p:txBody>
          <a:bodyPr/>
          <a:lstStyle/>
          <a:p>
            <a:r>
              <a:rPr lang="en-US" b="1" dirty="0" smtClean="0"/>
              <a:t>Let’s Wrap it up </a:t>
            </a:r>
            <a:r>
              <a:rPr lang="en-US" b="1" dirty="0" err="1" smtClean="0"/>
              <a:t>PPPPPPPlease</a:t>
            </a:r>
            <a:r>
              <a:rPr lang="en-US" b="1" dirty="0" smtClean="0"/>
              <a:t>!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136517"/>
          </a:xfrm>
        </p:spPr>
        <p:txBody>
          <a:bodyPr/>
          <a:lstStyle/>
          <a:p>
            <a:r>
              <a:rPr lang="en-US" b="1" u="sng" dirty="0" smtClean="0"/>
              <a:t>P</a:t>
            </a:r>
            <a:r>
              <a:rPr lang="en-US" dirty="0" smtClean="0"/>
              <a:t>ersonal </a:t>
            </a:r>
            <a:r>
              <a:rPr lang="en-US" dirty="0" smtClean="0"/>
              <a:t>Responsibility</a:t>
            </a:r>
            <a:endParaRPr lang="en-US" dirty="0" smtClean="0"/>
          </a:p>
          <a:p>
            <a:r>
              <a:rPr lang="en-US" b="1" u="sng" dirty="0" smtClean="0"/>
              <a:t>P</a:t>
            </a:r>
            <a:r>
              <a:rPr lang="en-US" dirty="0" smtClean="0"/>
              <a:t>lan ahead</a:t>
            </a:r>
          </a:p>
          <a:p>
            <a:r>
              <a:rPr lang="en-US" b="1" u="sng" dirty="0" smtClean="0"/>
              <a:t>P</a:t>
            </a:r>
            <a:r>
              <a:rPr lang="en-US" dirty="0" smtClean="0"/>
              <a:t>repare</a:t>
            </a:r>
          </a:p>
          <a:p>
            <a:r>
              <a:rPr lang="en-US" b="1" u="sng" dirty="0" smtClean="0"/>
              <a:t>P</a:t>
            </a:r>
            <a:r>
              <a:rPr lang="en-US" dirty="0" smtClean="0"/>
              <a:t>rotein awareness</a:t>
            </a:r>
          </a:p>
          <a:p>
            <a:r>
              <a:rPr lang="en-US" b="1" u="sng" dirty="0" smtClean="0"/>
              <a:t>P</a:t>
            </a:r>
            <a:r>
              <a:rPr lang="en-US" dirty="0" smtClean="0"/>
              <a:t>ortion control</a:t>
            </a:r>
          </a:p>
          <a:p>
            <a:r>
              <a:rPr lang="en-US" b="1" u="sng" dirty="0" smtClean="0"/>
              <a:t>P</a:t>
            </a:r>
            <a:r>
              <a:rPr lang="en-US" dirty="0" smtClean="0"/>
              <a:t>lenty of water</a:t>
            </a:r>
          </a:p>
          <a:p>
            <a:r>
              <a:rPr lang="en-US" b="1" u="sng" dirty="0" smtClean="0"/>
              <a:t>P</a:t>
            </a:r>
            <a:r>
              <a:rPr lang="en-US" dirty="0" smtClean="0"/>
              <a:t>romote a Healthy Active Lifestyle for you and your family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Brad Harris\My Documents\steve and Do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4886632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64797"/>
          </a:xfrm>
        </p:spPr>
        <p:txBody>
          <a:bodyPr/>
          <a:lstStyle/>
          <a:p>
            <a:r>
              <a:rPr lang="en-US" dirty="0" smtClean="0"/>
              <a:t>Carolina Nutrition</a:t>
            </a:r>
          </a:p>
        </p:txBody>
      </p:sp>
      <p:sp>
        <p:nvSpPr>
          <p:cNvPr id="74755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413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We provide a healthy alternative for breakfast, lunch, or a snack.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We provide weight management and wellness coaching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We sell nutrition supplements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Join us for </a:t>
            </a:r>
            <a:r>
              <a:rPr lang="en-US" sz="3600" dirty="0" smtClean="0"/>
              <a:t>FREE Fit Camp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Free Run/Walk Club 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Schedule a FREE Wellness Evaluation TODAY!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ctrTitle"/>
          </p:nvPr>
        </p:nvSpPr>
        <p:spPr>
          <a:xfrm>
            <a:off x="762000" y="130175"/>
            <a:ext cx="8001000" cy="1470025"/>
          </a:xfrm>
        </p:spPr>
        <p:txBody>
          <a:bodyPr/>
          <a:lstStyle/>
          <a:p>
            <a:pPr algn="ctr"/>
            <a:r>
              <a:rPr lang="en-US" dirty="0" smtClean="0"/>
              <a:t>INSERT </a:t>
            </a:r>
            <a:r>
              <a:rPr lang="en-US" dirty="0" smtClean="0"/>
              <a:t>YOUR STORY (optional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example below:</a:t>
            </a:r>
            <a:endParaRPr lang="en-US" dirty="0" smtClean="0"/>
          </a:p>
        </p:txBody>
      </p:sp>
      <p:pic>
        <p:nvPicPr>
          <p:cNvPr id="5" name="Picture 4" descr="Before Herba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001846"/>
            <a:ext cx="3200400" cy="4269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6002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summer of 2009, I found myself the heaviest I had ever been, weighing over 220 pounds, tired, and lacking energy to keep up with daily activities as a  wife, mother of six, and teacher.</a:t>
            </a:r>
            <a:endParaRPr lang="en-US" dirty="0"/>
          </a:p>
        </p:txBody>
      </p:sp>
      <p:pic>
        <p:nvPicPr>
          <p:cNvPr id="7" name="Picture 6" descr="Picture 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657600"/>
            <a:ext cx="19304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4724400"/>
            <a:ext cx="7212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January, 2010, </a:t>
            </a:r>
          </a:p>
          <a:p>
            <a:r>
              <a:rPr lang="en-US" dirty="0" smtClean="0"/>
              <a:t>I made a New Year’s </a:t>
            </a:r>
          </a:p>
          <a:p>
            <a:r>
              <a:rPr lang="en-US" dirty="0" smtClean="0"/>
              <a:t>Resolution that </a:t>
            </a:r>
          </a:p>
          <a:p>
            <a:r>
              <a:rPr lang="en-US" dirty="0" smtClean="0"/>
              <a:t>changed my life, and </a:t>
            </a:r>
          </a:p>
          <a:p>
            <a:r>
              <a:rPr lang="en-US" dirty="0" smtClean="0"/>
              <a:t>my family’s 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0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64008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FFC000"/>
                </a:solidFill>
              </a:rPr>
              <a:t>Carolina Nutrition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4040 Ed Drive Suite 109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Raleigh, NC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www.CarolinaNutrition.NET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Mon – Fri   7am – </a:t>
            </a:r>
            <a:r>
              <a:rPr lang="en-US" sz="2800" dirty="0" smtClean="0">
                <a:solidFill>
                  <a:schemeClr val="tx1"/>
                </a:solidFill>
              </a:rPr>
              <a:t>3pm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After </a:t>
            </a:r>
            <a:r>
              <a:rPr lang="en-US" sz="2800" dirty="0" smtClean="0">
                <a:solidFill>
                  <a:schemeClr val="tx1"/>
                </a:solidFill>
              </a:rPr>
              <a:t>Hours by Appt.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YOUR NAME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Wellness Coach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Phone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Email address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941513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6600" b="1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76600" y="2362200"/>
            <a:ext cx="31242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kumimoji="1" lang="en-US" sz="2000">
                <a:solidFill>
                  <a:srgbClr val="FF0000"/>
                </a:solidFill>
                <a:latin typeface="AvantGarde Md BT" pitchFamily="34" charset="0"/>
                <a:ea typeface="Osaka" charset="-128"/>
                <a:cs typeface="Times New Roman" pitchFamily="18" charset="0"/>
              </a:rPr>
              <a:t>Fatigue or Tiredness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Stressed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Digestive Problems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Gall Bladder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Hemorrhoids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solidFill>
                  <a:srgbClr val="FF0000"/>
                </a:solidFill>
                <a:latin typeface="AvantGarde Md BT" pitchFamily="34" charset="0"/>
                <a:ea typeface="Osaka" charset="-128"/>
                <a:cs typeface="Times New Roman" pitchFamily="18" charset="0"/>
              </a:rPr>
              <a:t>Cholesterol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Triglycerides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High Uric Acids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Circulations Problems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Spider Veins</a:t>
            </a:r>
          </a:p>
          <a:p>
            <a:pPr algn="just" eaLnBrk="0" hangingPunct="0">
              <a:buFontTx/>
              <a:buChar char="•"/>
            </a:pPr>
            <a:r>
              <a:rPr kumimoji="1" lang="en-US" b="1">
                <a:latin typeface="AvantGarde Md BT" pitchFamily="34" charset="0"/>
                <a:ea typeface="Osaka" charset="-128"/>
                <a:cs typeface="Times New Roman" pitchFamily="18" charset="0"/>
              </a:rPr>
              <a:t>High/Low Blood Pressure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Menstrual  Problems</a:t>
            </a:r>
          </a:p>
          <a:p>
            <a:pPr algn="just" eaLnBrk="0" hangingPunct="0">
              <a:buFontTx/>
              <a:buChar char="•"/>
            </a:pPr>
            <a:r>
              <a:rPr kumimoji="1" lang="en-US" sz="2000">
                <a:solidFill>
                  <a:srgbClr val="FF3300"/>
                </a:solidFill>
                <a:latin typeface="AvantGarde Md BT" pitchFamily="34" charset="0"/>
                <a:ea typeface="Osaka" charset="-128"/>
                <a:cs typeface="Times New Roman" pitchFamily="18" charset="0"/>
              </a:rPr>
              <a:t>Constipation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00800" y="2362200"/>
            <a:ext cx="27432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buFontTx/>
              <a:buChar char="•"/>
            </a:pPr>
            <a:r>
              <a:rPr kumimoji="1" lang="es-ES_tradnl" sz="2000">
                <a:solidFill>
                  <a:srgbClr val="FF0000"/>
                </a:solidFill>
                <a:latin typeface="AvantGarde Md BT" pitchFamily="34" charset="0"/>
                <a:ea typeface="Osaka" charset="-128"/>
                <a:cs typeface="Times New Roman" pitchFamily="18" charset="0"/>
              </a:rPr>
              <a:t>Headaches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Dizziness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Migraines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Insomnia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Depression</a:t>
            </a:r>
          </a:p>
          <a:p>
            <a:pPr eaLnBrk="0" hangingPunct="0">
              <a:buFontTx/>
              <a:buChar char="•"/>
            </a:pPr>
            <a:r>
              <a:rPr kumimoji="1" lang="es-ES_tradnl" sz="2000">
                <a:latin typeface="AvantGarde Md BT" pitchFamily="34" charset="0"/>
                <a:ea typeface="Osaka" charset="-128"/>
                <a:cs typeface="Times New Roman" pitchFamily="18" charset="0"/>
              </a:rPr>
              <a:t>Osteoporosis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Diabetes Type II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Kidney Problems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Immune Deficiency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solidFill>
                  <a:srgbClr val="FF0000"/>
                </a:solidFill>
                <a:latin typeface="AvantGarde Md BT" pitchFamily="34" charset="0"/>
                <a:ea typeface="Osaka" charset="-128"/>
                <a:cs typeface="Times New Roman" pitchFamily="18" charset="0"/>
              </a:rPr>
              <a:t>Overweight Problems 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solidFill>
                  <a:srgbClr val="FF0000"/>
                </a:solidFill>
                <a:latin typeface="AvantGarde Md BT" pitchFamily="34" charset="0"/>
                <a:ea typeface="Osaka" charset="-128"/>
                <a:cs typeface="Times New Roman" pitchFamily="18" charset="0"/>
              </a:rPr>
              <a:t>Obesity Problems 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General Illnesses</a:t>
            </a:r>
          </a:p>
          <a:p>
            <a:pPr eaLnBrk="0" hangingPunct="0">
              <a:buFontTx/>
              <a:buChar char="•"/>
            </a:pPr>
            <a:r>
              <a:rPr kumimoji="1" lang="en-US" sz="2000">
                <a:latin typeface="AvantGarde Md BT" pitchFamily="34" charset="0"/>
                <a:ea typeface="Osaka" charset="-128"/>
                <a:cs typeface="Times New Roman" pitchFamily="18" charset="0"/>
              </a:rPr>
              <a:t>Etc….</a:t>
            </a:r>
          </a:p>
          <a:p>
            <a:pPr eaLnBrk="0" hangingPunct="0"/>
            <a:endParaRPr kumimoji="1" lang="en-US" sz="2000">
              <a:latin typeface="AvantGarde Md BT" pitchFamily="34" charset="0"/>
              <a:ea typeface="Osaka" charset="-128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91000" y="1828800"/>
            <a:ext cx="35353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chemeClr val="tx2"/>
                </a:solidFill>
                <a:latin typeface="AvantGarde Md BT" pitchFamily="34" charset="0"/>
                <a:ea typeface="Osaka" charset="-128"/>
              </a:rPr>
              <a:t>Main Health Complains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971800" y="228600"/>
            <a:ext cx="6172200" cy="1373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1">
                <a:latin typeface="Times New Roman" pitchFamily="18" charset="0"/>
              </a:rPr>
              <a:t>“ 70% of all the visits to the doctor are due to conditions relating with</a:t>
            </a:r>
          </a:p>
          <a:p>
            <a:pPr algn="ctr" eaLnBrk="0" hangingPunct="0"/>
            <a:r>
              <a:rPr lang="en-US" sz="2800" b="1" i="1">
                <a:latin typeface="Times New Roman" pitchFamily="18" charset="0"/>
              </a:rPr>
              <a:t>bad eating HABITS”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81000" y="609600"/>
            <a:ext cx="2743200" cy="25146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2400" i="1">
              <a:latin typeface="AvantGarde Md BT" pitchFamily="34" charset="0"/>
            </a:endParaRP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American </a:t>
            </a: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Medical </a:t>
            </a: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Association.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2352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A.M.A.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5FFD5691-2726-4758-8213-CE41F3FF4B35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3</a:t>
            </a:fld>
            <a:endParaRPr lang="en-US" sz="2000" b="1">
              <a:latin typeface="Times New Roman" pitchFamily="18" charset="0"/>
            </a:endParaRPr>
          </a:p>
        </p:txBody>
      </p:sp>
      <p:pic>
        <p:nvPicPr>
          <p:cNvPr id="18442" name="Picture 10" descr="409150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352800"/>
            <a:ext cx="2743200" cy="3124200"/>
          </a:xfr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941513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6600" b="1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914400"/>
            <a:ext cx="2743200" cy="25146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endParaRPr lang="en-US" sz="1000" b="1">
              <a:latin typeface="Times New Roman" pitchFamily="18" charset="0"/>
            </a:endParaRP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American </a:t>
            </a: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Medical </a:t>
            </a:r>
          </a:p>
          <a:p>
            <a:pPr algn="ctr" eaLnBrk="0" hangingPunct="0"/>
            <a:r>
              <a:rPr lang="en-US" sz="2400" i="1">
                <a:solidFill>
                  <a:srgbClr val="000000"/>
                </a:solidFill>
                <a:latin typeface="AvantGarde Md BT" pitchFamily="34" charset="0"/>
              </a:rPr>
              <a:t>Association.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2352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A.M.A.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62400" y="4419600"/>
            <a:ext cx="4800600" cy="2166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Monotype Corsiva" pitchFamily="66" charset="0"/>
                <a:ea typeface="Osaka" charset="-128"/>
              </a:rPr>
              <a:t>The Obesity in our Children</a:t>
            </a:r>
          </a:p>
          <a:p>
            <a:pPr algn="ctr"/>
            <a:r>
              <a:rPr lang="en-US" sz="3600">
                <a:solidFill>
                  <a:schemeClr val="tx2"/>
                </a:solidFill>
                <a:latin typeface="Monotype Corsiva" pitchFamily="66" charset="0"/>
                <a:ea typeface="Osaka" charset="-128"/>
              </a:rPr>
              <a:t>Is considered an </a:t>
            </a:r>
          </a:p>
          <a:p>
            <a:pPr algn="ctr"/>
            <a:r>
              <a:rPr lang="en-US" sz="3600" b="1" u="sng">
                <a:solidFill>
                  <a:schemeClr val="tx2"/>
                </a:solidFill>
                <a:ea typeface="Osaka" charset="-128"/>
                <a:cs typeface="Arial" charset="0"/>
              </a:rPr>
              <a:t>Epidemic.</a:t>
            </a:r>
          </a:p>
          <a:p>
            <a:pPr algn="ctr"/>
            <a:endParaRPr lang="en-US" sz="1000" b="1" u="sng">
              <a:solidFill>
                <a:schemeClr val="tx2"/>
              </a:solidFill>
              <a:ea typeface="Osaka" charset="-128"/>
              <a:cs typeface="Arial" charset="0"/>
            </a:endParaRPr>
          </a:p>
          <a:p>
            <a:pPr algn="r"/>
            <a:r>
              <a:rPr lang="en-US" b="1">
                <a:solidFill>
                  <a:schemeClr val="tx2"/>
                </a:solidFill>
                <a:latin typeface="AvantGarde Md BT" pitchFamily="34" charset="0"/>
                <a:ea typeface="Osaka" charset="-128"/>
              </a:rPr>
              <a:t>www.nbc.com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6096000" y="609600"/>
            <a:ext cx="266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U.S.A.</a:t>
            </a:r>
          </a:p>
        </p:txBody>
      </p:sp>
      <p:graphicFrame>
        <p:nvGraphicFramePr>
          <p:cNvPr id="32775" name="Group 7"/>
          <p:cNvGraphicFramePr>
            <a:graphicFrameLocks noGrp="1"/>
          </p:cNvGraphicFramePr>
          <p:nvPr/>
        </p:nvGraphicFramePr>
        <p:xfrm>
          <a:off x="3276600" y="1828800"/>
          <a:ext cx="5638800" cy="1981200"/>
        </p:xfrm>
        <a:graphic>
          <a:graphicData uri="http://schemas.openxmlformats.org/drawingml/2006/table">
            <a:tbl>
              <a:tblPr/>
              <a:tblGrid>
                <a:gridCol w="2895600"/>
                <a:gridCol w="1371600"/>
                <a:gridCol w="137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 1980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 2010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Overweight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1947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038600"/>
            <a:ext cx="1893888" cy="2600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948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04800"/>
            <a:ext cx="2041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 Box 33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765C93A-BE6F-4022-A618-6B2B1B7D7E11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4</a:t>
            </a:fld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Excesses &amp; Deficiencies</a:t>
            </a:r>
          </a:p>
        </p:txBody>
      </p:sp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2000" dirty="0" smtClean="0"/>
              <a:t>**According to the Centers for Disease Control and Prevention**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1 - Eating Out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2 - Super-sizing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The “small” size can even exceed a single recommended serving!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3 - Liquid Sugar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Soda &amp; sugary drinks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4 - Too much TV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Excesses &amp; Deficiencies</a:t>
            </a:r>
          </a:p>
        </p:txBody>
      </p:sp>
      <p:sp>
        <p:nvSpPr>
          <p:cNvPr id="71683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Our diets are HIGH in: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Fat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Sugar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White flour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Salt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Preservatives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Food coloring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Our diets are LOW in: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Vitamins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Minerals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Fiber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Protein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Amino Acids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Phytonutrients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Antioxidants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biker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8590">
            <a:off x="4953000" y="4800600"/>
            <a:ext cx="1295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1830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28800"/>
            <a:ext cx="2482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41189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752600"/>
            <a:ext cx="1905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40914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990600"/>
            <a:ext cx="968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2000" y="381000"/>
            <a:ext cx="8001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i="1">
                <a:solidFill>
                  <a:srgbClr val="C00000"/>
                </a:solidFill>
                <a:latin typeface="AvantGarde Md BT" pitchFamily="34" charset="0"/>
                <a:ea typeface="Osaka" charset="-128"/>
              </a:rPr>
              <a:t>This is a Typical Diet to get </a:t>
            </a:r>
            <a:r>
              <a:rPr lang="en-US" sz="2800" b="1" i="1">
                <a:solidFill>
                  <a:srgbClr val="C00000"/>
                </a:solidFill>
                <a:latin typeface="AvantGarde Md BT" pitchFamily="34" charset="0"/>
                <a:ea typeface="Osaka" charset="-128"/>
              </a:rPr>
              <a:t>Sick</a:t>
            </a:r>
            <a:r>
              <a:rPr lang="en-US" sz="2800" i="1">
                <a:solidFill>
                  <a:srgbClr val="C00000"/>
                </a:solidFill>
                <a:latin typeface="AvantGarde Md BT" pitchFamily="34" charset="0"/>
                <a:ea typeface="Osaka" charset="-128"/>
              </a:rPr>
              <a:t>, </a:t>
            </a:r>
            <a:r>
              <a:rPr lang="en-US" sz="2800" b="1" i="1">
                <a:solidFill>
                  <a:srgbClr val="C00000"/>
                </a:solidFill>
                <a:latin typeface="AvantGarde Md BT" pitchFamily="34" charset="0"/>
                <a:ea typeface="Osaka" charset="-128"/>
              </a:rPr>
              <a:t>Overweight</a:t>
            </a:r>
            <a:r>
              <a:rPr lang="en-US" sz="2800" i="1">
                <a:solidFill>
                  <a:srgbClr val="C00000"/>
                </a:solidFill>
                <a:latin typeface="AvantGarde Md BT" pitchFamily="34" charset="0"/>
                <a:ea typeface="Osaka" charset="-128"/>
              </a:rPr>
              <a:t> and </a:t>
            </a:r>
            <a:r>
              <a:rPr lang="en-US" sz="2800" b="1" i="1">
                <a:solidFill>
                  <a:srgbClr val="C00000"/>
                </a:solidFill>
                <a:latin typeface="AvantGarde Md BT" pitchFamily="34" charset="0"/>
                <a:ea typeface="Osaka" charset="-128"/>
              </a:rPr>
              <a:t>Die</a:t>
            </a:r>
            <a:r>
              <a:rPr lang="en-US" sz="2800" i="1">
                <a:solidFill>
                  <a:srgbClr val="C00000"/>
                </a:solidFill>
                <a:latin typeface="AvantGarde Md BT" pitchFamily="34" charset="0"/>
                <a:ea typeface="Osaka" charset="-128"/>
              </a:rPr>
              <a:t> at an early age.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08125" y="1219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>
                <a:latin typeface="Arial Black" pitchFamily="34" charset="0"/>
                <a:ea typeface="Osaka" charset="-128"/>
              </a:rPr>
              <a:t>EXCESSES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MX" sz="2400">
                <a:latin typeface="Arial Black" pitchFamily="34" charset="0"/>
                <a:ea typeface="Osaka" charset="-128"/>
              </a:rPr>
              <a:t>DEFICENCIES</a:t>
            </a:r>
            <a:endParaRPr lang="es-ES" sz="2400">
              <a:latin typeface="Arial Black" pitchFamily="34" charset="0"/>
              <a:ea typeface="Osaka" charset="-128"/>
            </a:endParaRPr>
          </a:p>
        </p:txBody>
      </p:sp>
      <p:pic>
        <p:nvPicPr>
          <p:cNvPr id="15369" name="Picture 9" descr="147561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72873">
            <a:off x="2592388" y="1974850"/>
            <a:ext cx="21336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800600" y="1371600"/>
            <a:ext cx="0" cy="5076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71" name="Picture 11" descr="16283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9624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183109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3505200"/>
            <a:ext cx="1946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19452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2438400"/>
            <a:ext cx="1908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52400" y="1752600"/>
            <a:ext cx="457200" cy="4572000"/>
          </a:xfrm>
          <a:prstGeom prst="upArrow">
            <a:avLst>
              <a:gd name="adj1" fmla="val 50000"/>
              <a:gd name="adj2" fmla="val 250000"/>
            </a:avLst>
          </a:prstGeom>
          <a:solidFill>
            <a:srgbClr val="FF33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5" descr="291549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4495800"/>
            <a:ext cx="2286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2362200"/>
            <a:ext cx="8334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1752600"/>
            <a:ext cx="990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160929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3352800"/>
            <a:ext cx="1600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AutoShape 19"/>
          <p:cNvSpPr>
            <a:spLocks noChangeArrowheads="1"/>
          </p:cNvSpPr>
          <p:nvPr/>
        </p:nvSpPr>
        <p:spPr bwMode="auto">
          <a:xfrm rot="10800000">
            <a:off x="8458200" y="1676400"/>
            <a:ext cx="457200" cy="4572000"/>
          </a:xfrm>
          <a:prstGeom prst="upArrow">
            <a:avLst>
              <a:gd name="adj1" fmla="val 50000"/>
              <a:gd name="adj2" fmla="val 250000"/>
            </a:avLst>
          </a:prstGeom>
          <a:solidFill>
            <a:srgbClr val="33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76" name="Picture 20" descr="214639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6800" y="1676400"/>
            <a:ext cx="4476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8686800" y="0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4B2D1B7A-4147-43B9-93EE-B010AEEC5D95}" type="slidenum">
              <a:rPr lang="en-US" sz="2000" b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</a:pPr>
              <a:t>7</a:t>
            </a:fld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6" grpId="0" animBg="1"/>
      <p:bldP spid="19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685800" y="1427163"/>
            <a:ext cx="7429500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1038" y="384175"/>
            <a:ext cx="7627937" cy="911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Active</a:t>
            </a:r>
            <a:r>
              <a:rPr lang="en-US" dirty="0" smtClean="0">
                <a:solidFill>
                  <a:schemeClr val="accent3"/>
                </a:solidFill>
                <a:sym typeface="Monotype Sorts" pitchFamily="2" charset="2"/>
              </a:rPr>
              <a:t> Sedentary Lifestyle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2209800"/>
            <a:ext cx="8839200" cy="3176254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Manually change channel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Remote control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Raise garage door 	      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 Garage door opener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Cook for 30 min	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 Pizza delivered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Wash car		      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 Go to car wash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Mow the grass    	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 Hire someone to Mow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Walk dog		     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 Let dog out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Shop at mall	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 Shop online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Climb stairs		     	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  Escalator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1638" y="1676400"/>
            <a:ext cx="3408362" cy="4295775"/>
            <a:chOff x="253" y="1056"/>
            <a:chExt cx="2147" cy="2706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960" y="1584"/>
            <a:ext cx="847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Photo Editor Photo" r:id="rId4" imgW="1743318" imgH="3095238" progId="">
                    <p:embed/>
                  </p:oleObj>
                </mc:Choice>
                <mc:Fallback>
                  <p:oleObj name="Photo Editor Photo" r:id="rId4" imgW="1743318" imgH="3095238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584"/>
                          <a:ext cx="847" cy="163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13500000" algn="ctr" rotWithShape="0">
                            <a:srgbClr val="FF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528" y="3312"/>
              <a:ext cx="187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latin typeface="+mn-lt"/>
                </a:rPr>
                <a:t>Classic Cola</a:t>
              </a:r>
            </a:p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latin typeface="+mn-lt"/>
                </a:rPr>
                <a:t>8 fluid oz</a:t>
              </a: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 rot="-2002885">
              <a:off x="253" y="1381"/>
              <a:ext cx="1252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latin typeface="+mn-lt"/>
                </a:rPr>
                <a:t>100  kcal</a:t>
              </a: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 rot="-2049011">
              <a:off x="288" y="105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u="sng">
                  <a:latin typeface="+mn-lt"/>
                </a:rPr>
                <a:t>1950</a:t>
              </a:r>
              <a:endPara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2055" name="Group 9"/>
          <p:cNvGrpSpPr>
            <a:grpSpLocks/>
          </p:cNvGrpSpPr>
          <p:nvPr/>
        </p:nvGrpSpPr>
        <p:grpSpPr bwMode="auto">
          <a:xfrm>
            <a:off x="3505200" y="1600200"/>
            <a:ext cx="5105400" cy="5257800"/>
            <a:chOff x="2208" y="1008"/>
            <a:chExt cx="3216" cy="3312"/>
          </a:xfrm>
        </p:grpSpPr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2880" y="3840"/>
              <a:ext cx="25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latin typeface="+mn-lt"/>
              </a:endParaRPr>
            </a:p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latin typeface="+mn-lt"/>
                </a:rPr>
                <a:t>42 </a:t>
              </a:r>
              <a:r>
                <a:rPr lang="en-US" sz="2400" b="1" dirty="0">
                  <a:latin typeface="+mn-lt"/>
                </a:rPr>
                <a:t>fluid oz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 rot="-2049011">
              <a:off x="2208" y="1008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latin typeface="+mn-lt"/>
                </a:rPr>
                <a:t>2011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 rot="-2005572">
              <a:off x="2321" y="1252"/>
              <a:ext cx="1200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latin typeface="+mn-lt"/>
                </a:rPr>
                <a:t>509 kcal</a:t>
              </a:r>
              <a:endPara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2053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Increased Corn Syrup Calories</a:t>
            </a:r>
          </a:p>
        </p:txBody>
      </p:sp>
      <p:sp>
        <p:nvSpPr>
          <p:cNvPr id="16" name="TextBox 15"/>
          <p:cNvSpPr txBox="1"/>
          <p:nvPr/>
        </p:nvSpPr>
        <p:spPr>
          <a:xfrm rot="16200000" flipV="1">
            <a:off x="3424583" y="4055430"/>
            <a:ext cx="3121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Don’t forget the Free Refills!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219200"/>
            <a:ext cx="3213303" cy="50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reen_Swirls_Template_Segoe_TP1028674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706</TotalTime>
  <Words>1025</Words>
  <Application>Microsoft Office PowerPoint</Application>
  <PresentationFormat>On-screen Show (4:3)</PresentationFormat>
  <Paragraphs>345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1_Green_Swirls_Template_Segoe_TP10286742</vt:lpstr>
      <vt:lpstr>White with Courier font for code slides</vt:lpstr>
      <vt:lpstr>Photo Editor Photo</vt:lpstr>
      <vt:lpstr>CorelDRAW</vt:lpstr>
      <vt:lpstr>Wellness Seminar Carolina Nutrition</vt:lpstr>
      <vt:lpstr>PowerPoint Presentation</vt:lpstr>
      <vt:lpstr>PowerPoint Presentation</vt:lpstr>
      <vt:lpstr>PowerPoint Presentation</vt:lpstr>
      <vt:lpstr>Excesses &amp; Deficiencies</vt:lpstr>
      <vt:lpstr>Excesses &amp; Deficiencies</vt:lpstr>
      <vt:lpstr>PowerPoint Presentation</vt:lpstr>
      <vt:lpstr>Active Sedentary Lifestyle </vt:lpstr>
      <vt:lpstr>Increased Corn Syrup Calories</vt:lpstr>
      <vt:lpstr>PowerPoint Presentation</vt:lpstr>
      <vt:lpstr>Living on Coffee??  Soda??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Understanding metabolism,   a key in good nutrition</vt:lpstr>
      <vt:lpstr>So…how do I raise my metabolism?</vt:lpstr>
      <vt:lpstr>Protein Basics </vt:lpstr>
      <vt:lpstr>Snack Basics</vt:lpstr>
      <vt:lpstr>Importance of Water</vt:lpstr>
      <vt:lpstr>Become a “Mover”</vt:lpstr>
      <vt:lpstr>Know your Numbers:</vt:lpstr>
      <vt:lpstr>Let’s Wrap it up PPPPPPPlease! </vt:lpstr>
      <vt:lpstr>PowerPoint Presentation</vt:lpstr>
      <vt:lpstr>Carolina Nutrition</vt:lpstr>
      <vt:lpstr>INSERT YOUR STORY (optional) example below: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Club  Break Out Training</dc:title>
  <dc:creator>Brad Harris</dc:creator>
  <cp:lastModifiedBy>Carolina</cp:lastModifiedBy>
  <cp:revision>89</cp:revision>
  <dcterms:created xsi:type="dcterms:W3CDTF">2007-10-03T19:00:43Z</dcterms:created>
  <dcterms:modified xsi:type="dcterms:W3CDTF">2013-07-22T18:37:56Z</dcterms:modified>
</cp:coreProperties>
</file>